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Relationship Id="rId11" Type="http://schemas.openxmlformats.org/officeDocument/2006/relationships/image" Target="../media/image36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6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37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3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RC Circuits!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Lecture 15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Charging: </a:t>
            </a:r>
            <a:br>
              <a:rPr sz="6719"/>
            </a:br>
            <a:r>
              <a:rPr sz="6719"/>
              <a:t>Solving the equations </a:t>
            </a:r>
          </a:p>
        </p:txBody>
      </p:sp>
      <p:sp>
        <p:nvSpPr>
          <p:cNvPr id="114" name="Shape 114"/>
          <p:cNvSpPr/>
          <p:nvPr/>
        </p:nvSpPr>
        <p:spPr>
          <a:xfrm>
            <a:off x="5365343" y="4552950"/>
            <a:ext cx="227411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Overhead.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creen Shot 2015-02-07 at 11.13.10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248333"/>
            <a:ext cx="13004800" cy="4133734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Charging: Solution</a:t>
            </a:r>
          </a:p>
        </p:txBody>
      </p:sp>
      <p:pic>
        <p:nvPicPr>
          <p:cNvPr id="118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07554" y="3506816"/>
            <a:ext cx="4521201" cy="838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79847" y="4558010"/>
            <a:ext cx="4368801" cy="838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932664" y="5721350"/>
            <a:ext cx="2921001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490021" y="2552700"/>
            <a:ext cx="1562101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1059637" y="2406650"/>
            <a:ext cx="374812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RC time constant:</a:t>
            </a:r>
          </a:p>
        </p:txBody>
      </p:sp>
      <p:grpSp>
        <p:nvGrpSpPr>
          <p:cNvPr id="129" name="Group 129"/>
          <p:cNvGrpSpPr/>
          <p:nvPr/>
        </p:nvGrpSpPr>
        <p:grpSpPr>
          <a:xfrm>
            <a:off x="8437081" y="2506907"/>
            <a:ext cx="3569904" cy="2295036"/>
            <a:chOff x="0" y="0"/>
            <a:chExt cx="3569903" cy="2295035"/>
          </a:xfrm>
        </p:grpSpPr>
        <p:pic>
          <p:nvPicPr>
            <p:cNvPr id="123" name="pasted-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67586" y="222388"/>
              <a:ext cx="3202318" cy="20726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4" name="pasted-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337029"/>
              <a:ext cx="233002" cy="2257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5" name="pasted-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66797" y="0"/>
              <a:ext cx="123783" cy="182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6" name="pasted-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329064" y="741271"/>
              <a:ext cx="189315" cy="2402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" name="pasted-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524678" y="109390"/>
              <a:ext cx="196597" cy="1965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pasted-image.pdf"/>
            <p:cNvPicPr/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592059" y="1185089"/>
              <a:ext cx="196596" cy="20387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Quick check of the units….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xfrm>
            <a:off x="10541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RC time constant units:</a:t>
            </a:r>
          </a:p>
        </p:txBody>
      </p:sp>
      <p:pic>
        <p:nvPicPr>
          <p:cNvPr id="13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04950" y="6327526"/>
            <a:ext cx="10198100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Discharging: </a:t>
            </a:r>
            <a:br>
              <a:rPr sz="6719"/>
            </a:br>
            <a:r>
              <a:rPr sz="6719"/>
              <a:t>Overview of the action.</a:t>
            </a:r>
          </a:p>
        </p:txBody>
      </p:sp>
      <p:pic>
        <p:nvPicPr>
          <p:cNvPr id="13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22719" y="3649067"/>
            <a:ext cx="5969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12232" y="3920033"/>
            <a:ext cx="177801" cy="190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07655" y="2819350"/>
            <a:ext cx="177801" cy="17780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 flipH="1">
            <a:off x="6542930" y="3013174"/>
            <a:ext cx="596901" cy="1"/>
          </a:xfrm>
          <a:prstGeom prst="line">
            <a:avLst/>
          </a:prstGeom>
          <a:ln w="254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pic>
        <p:nvPicPr>
          <p:cNvPr id="140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84230" y="2726680"/>
            <a:ext cx="114301" cy="165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67494" y="4125317"/>
            <a:ext cx="203201" cy="203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955032" y="3522067"/>
            <a:ext cx="863601" cy="215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6" name="Group 146"/>
          <p:cNvGrpSpPr/>
          <p:nvPr/>
        </p:nvGrpSpPr>
        <p:grpSpPr>
          <a:xfrm>
            <a:off x="1312146" y="3002260"/>
            <a:ext cx="10057143" cy="1985972"/>
            <a:chOff x="0" y="0"/>
            <a:chExt cx="10057141" cy="1985971"/>
          </a:xfrm>
        </p:grpSpPr>
        <p:pic>
          <p:nvPicPr>
            <p:cNvPr id="143" name="pasted-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7406"/>
              <a:ext cx="3041507" cy="19685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4" name="pasted-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551835" y="17406"/>
              <a:ext cx="3041507" cy="19685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5" name="pasted-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015739" y="0"/>
              <a:ext cx="3041403" cy="19685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47" name="Screen Shot 2015-02-07 at 11.52.54 AM.png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06617" y="5850334"/>
            <a:ext cx="11537811" cy="37352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Discharging: </a:t>
            </a:r>
            <a:br>
              <a:rPr sz="6719"/>
            </a:br>
            <a:r>
              <a:rPr sz="6719"/>
              <a:t>Setting up the equations </a:t>
            </a:r>
          </a:p>
        </p:txBody>
      </p:sp>
      <p:pic>
        <p:nvPicPr>
          <p:cNvPr id="150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5020" y="3698031"/>
            <a:ext cx="215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94214" y="5101778"/>
            <a:ext cx="3302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7669353" y="3532931"/>
            <a:ext cx="467212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Kirchhoff Voltage Law:</a:t>
            </a:r>
          </a:p>
        </p:txBody>
      </p:sp>
      <p:pic>
        <p:nvPicPr>
          <p:cNvPr id="153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91211" y="3999656"/>
            <a:ext cx="3429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08736" y="5875883"/>
            <a:ext cx="3429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hape 155"/>
          <p:cNvSpPr/>
          <p:nvPr/>
        </p:nvSpPr>
        <p:spPr>
          <a:xfrm>
            <a:off x="8766633" y="5577631"/>
            <a:ext cx="247756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Initial State:</a:t>
            </a:r>
          </a:p>
        </p:txBody>
      </p:sp>
      <p:pic>
        <p:nvPicPr>
          <p:cNvPr id="156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579721" y="4145953"/>
            <a:ext cx="5458842" cy="394644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345487" y="4736157"/>
            <a:ext cx="2895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asted-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849717" y="6713884"/>
            <a:ext cx="23114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1"/>
      <p:bldP build="whole" bldLvl="1" animBg="1" rev="0" advAuto="0" spid="155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Discharging: Solution</a:t>
            </a:r>
          </a:p>
        </p:txBody>
      </p:sp>
      <p:pic>
        <p:nvPicPr>
          <p:cNvPr id="161" name="Screen Shot 2015-02-07 at 11.52.54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617" y="5850334"/>
            <a:ext cx="11537811" cy="37352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7" name="Group 167"/>
          <p:cNvGrpSpPr/>
          <p:nvPr/>
        </p:nvGrpSpPr>
        <p:grpSpPr>
          <a:xfrm>
            <a:off x="7746757" y="2303605"/>
            <a:ext cx="3609806" cy="2905894"/>
            <a:chOff x="0" y="0"/>
            <a:chExt cx="3609804" cy="2905892"/>
          </a:xfrm>
        </p:grpSpPr>
        <p:pic>
          <p:nvPicPr>
            <p:cNvPr id="162" name="pasted-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372347" y="0"/>
              <a:ext cx="142770" cy="2099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3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249840" y="928265"/>
              <a:ext cx="218354" cy="2771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4" name="pasted-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322067" y="199457"/>
              <a:ext cx="226752" cy="2267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" name="pasted-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99783" y="1440162"/>
              <a:ext cx="226753" cy="2351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pasted-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296200"/>
              <a:ext cx="3609805" cy="26096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68" name="pasted-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60066" y="6591895"/>
            <a:ext cx="3302001" cy="546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pasted-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490073" y="6267251"/>
            <a:ext cx="32766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pasted-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197921" y="3860800"/>
            <a:ext cx="1562101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/>
        </p:nvSpPr>
        <p:spPr>
          <a:xfrm>
            <a:off x="767537" y="3714750"/>
            <a:ext cx="374812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RC time constant: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 lvl="0">
              <a:defRPr sz="1800"/>
            </a:pPr>
            <a:r>
              <a:rPr sz="6800"/>
              <a:t>Energy flow in an RC circuit.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defRPr sz="1800"/>
            </a:pPr>
            <a:r>
              <a:rPr sz="3600"/>
              <a:t>Power:</a:t>
            </a:r>
            <a:endParaRPr sz="3600"/>
          </a:p>
          <a:p>
            <a:pPr lvl="0">
              <a:defRPr sz="1800"/>
            </a:pPr>
            <a:r>
              <a:rPr sz="3600"/>
              <a:t>Energy stored:</a:t>
            </a:r>
          </a:p>
        </p:txBody>
      </p:sp>
      <p:pic>
        <p:nvPicPr>
          <p:cNvPr id="175" name="Screen Shot 2015-02-07 at 12.10.13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00" y="5756243"/>
            <a:ext cx="6047100" cy="37575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Screen Shot 2015-02-07 at 12.09.45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1400" y="5640409"/>
            <a:ext cx="5050690" cy="37575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28366" y="2311570"/>
            <a:ext cx="3953653" cy="25589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70300" y="2802086"/>
            <a:ext cx="1536700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98714" y="3792140"/>
            <a:ext cx="2120901" cy="571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Announcements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Exam on Thursday.</a:t>
            </a:r>
            <a:endParaRPr sz="3600"/>
          </a:p>
          <a:p>
            <a:pPr lvl="2">
              <a:defRPr sz="1800"/>
            </a:pPr>
            <a:r>
              <a:rPr sz="3600"/>
              <a:t>Check the website </a:t>
            </a:r>
            <a:endParaRPr sz="3600"/>
          </a:p>
          <a:p>
            <a:pPr lvl="4">
              <a:defRPr sz="1800"/>
            </a:pPr>
            <a:r>
              <a:rPr sz="3600"/>
              <a:t>Practice exam &amp; solutions</a:t>
            </a:r>
            <a:endParaRPr sz="3600"/>
          </a:p>
          <a:p>
            <a:pPr lvl="4">
              <a:defRPr sz="1800"/>
            </a:pPr>
            <a:r>
              <a:rPr sz="3600"/>
              <a:t>Seating chart</a:t>
            </a:r>
            <a:endParaRPr sz="3600"/>
          </a:p>
          <a:p>
            <a:pPr lvl="4">
              <a:defRPr sz="1800"/>
            </a:pPr>
            <a:r>
              <a:rPr sz="3600"/>
              <a:t>Study hard!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RC Demo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Charging: </a:t>
            </a:r>
            <a:br>
              <a:rPr sz="6719"/>
            </a:br>
            <a:r>
              <a:rPr sz="6719"/>
              <a:t>Overview of the action.</a:t>
            </a:r>
          </a:p>
        </p:txBody>
      </p:sp>
      <p:grpSp>
        <p:nvGrpSpPr>
          <p:cNvPr id="44" name="Group 44"/>
          <p:cNvGrpSpPr/>
          <p:nvPr/>
        </p:nvGrpSpPr>
        <p:grpSpPr>
          <a:xfrm>
            <a:off x="851208" y="2860853"/>
            <a:ext cx="11302384" cy="2420482"/>
            <a:chOff x="0" y="0"/>
            <a:chExt cx="11302382" cy="2420480"/>
          </a:xfrm>
        </p:grpSpPr>
        <p:pic>
          <p:nvPicPr>
            <p:cNvPr id="41" name="pasted-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82685"/>
              <a:ext cx="3605854" cy="23377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" name="pasted-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769648" y="41342"/>
              <a:ext cx="3605855" cy="23377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90368" y="0"/>
              <a:ext cx="3612015" cy="23377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5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99519" y="3737967"/>
            <a:ext cx="5969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83955" y="4381500"/>
            <a:ext cx="177801" cy="19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07655" y="2819350"/>
            <a:ext cx="177801" cy="177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33319" y="3737967"/>
            <a:ext cx="596901" cy="215901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5762867" y="3013174"/>
            <a:ext cx="800101" cy="1"/>
          </a:xfrm>
          <a:prstGeom prst="line">
            <a:avLst/>
          </a:prstGeom>
          <a:ln w="254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pic>
        <p:nvPicPr>
          <p:cNvPr id="50" name="pasted-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047630" y="2726680"/>
            <a:ext cx="114301" cy="165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Screen Shot 2015-02-07 at 11.13.10 AM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398763" y="5985161"/>
            <a:ext cx="10207274" cy="3244506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pasted-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10294" y="4213721"/>
            <a:ext cx="203201" cy="203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pasted-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767317" y="3558877"/>
            <a:ext cx="863601" cy="215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Charging: </a:t>
            </a:r>
            <a:br>
              <a:rPr sz="6719"/>
            </a:br>
            <a:r>
              <a:rPr sz="6719"/>
              <a:t>Overview of the action.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5775870" y="5645546"/>
            <a:ext cx="6276430" cy="3631507"/>
          </a:xfrm>
          <a:prstGeom prst="rect">
            <a:avLst/>
          </a:prstGeom>
        </p:spPr>
        <p:txBody>
          <a:bodyPr anchor="t"/>
          <a:lstStyle/>
          <a:p>
            <a:pPr lvl="0" marL="0" indent="0" defTabSz="531622">
              <a:spcBef>
                <a:spcPts val="3800"/>
              </a:spcBef>
              <a:buSzTx/>
              <a:buNone/>
              <a:defRPr sz="1800"/>
            </a:pPr>
            <a:r>
              <a:rPr sz="3276"/>
              <a:t>My capacitor heuristic:</a:t>
            </a:r>
            <a:endParaRPr sz="3276"/>
          </a:p>
          <a:p>
            <a:pPr lvl="1" marL="808990" indent="-404495" defTabSz="531622">
              <a:spcBef>
                <a:spcPts val="3800"/>
              </a:spcBef>
              <a:defRPr sz="1800"/>
            </a:pPr>
            <a:r>
              <a:rPr sz="3276"/>
              <a:t>Small t (large ν) →</a:t>
            </a:r>
            <a:br>
              <a:rPr sz="3276"/>
            </a:br>
            <a:r>
              <a:rPr sz="3276"/>
              <a:t>    C is a short circuit</a:t>
            </a:r>
            <a:endParaRPr sz="3276"/>
          </a:p>
          <a:p>
            <a:pPr lvl="1" marL="808990" indent="-404495" defTabSz="531622">
              <a:spcBef>
                <a:spcPts val="3800"/>
              </a:spcBef>
              <a:defRPr sz="1800"/>
            </a:pPr>
            <a:r>
              <a:rPr sz="3276"/>
              <a:t>Large t (small ν) →</a:t>
            </a:r>
            <a:br>
              <a:rPr sz="3276"/>
            </a:br>
            <a:r>
              <a:rPr sz="3276"/>
              <a:t>    C is an open circuit</a:t>
            </a:r>
          </a:p>
        </p:txBody>
      </p:sp>
      <p:grpSp>
        <p:nvGrpSpPr>
          <p:cNvPr id="60" name="Group 60"/>
          <p:cNvGrpSpPr/>
          <p:nvPr/>
        </p:nvGrpSpPr>
        <p:grpSpPr>
          <a:xfrm>
            <a:off x="851208" y="2860853"/>
            <a:ext cx="11302384" cy="2420482"/>
            <a:chOff x="0" y="0"/>
            <a:chExt cx="11302382" cy="2420480"/>
          </a:xfrm>
        </p:grpSpPr>
        <p:pic>
          <p:nvPicPr>
            <p:cNvPr id="57" name="pasted-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82685"/>
              <a:ext cx="3605854" cy="23377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769648" y="41342"/>
              <a:ext cx="3605855" cy="23377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90368" y="0"/>
              <a:ext cx="3612015" cy="23377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1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99519" y="3737967"/>
            <a:ext cx="5969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83955" y="4381500"/>
            <a:ext cx="177801" cy="19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07655" y="2819350"/>
            <a:ext cx="177801" cy="177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33319" y="3737967"/>
            <a:ext cx="596901" cy="215901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/>
          <p:nvPr/>
        </p:nvSpPr>
        <p:spPr>
          <a:xfrm>
            <a:off x="5762867" y="3013174"/>
            <a:ext cx="800101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pic>
        <p:nvPicPr>
          <p:cNvPr id="66" name="pasted-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047630" y="2726680"/>
            <a:ext cx="114301" cy="165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Screen Shot 2015-02-07 at 11.13.10 AM.png"/>
          <p:cNvPicPr/>
          <p:nvPr/>
        </p:nvPicPr>
        <p:blipFill>
          <a:blip r:embed="rId9">
            <a:extLst/>
          </a:blip>
          <a:srcRect l="53445" t="0" r="0" b="0"/>
          <a:stretch>
            <a:fillRect/>
          </a:stretch>
        </p:blipFill>
        <p:spPr>
          <a:xfrm>
            <a:off x="605708" y="6124861"/>
            <a:ext cx="4751929" cy="3244506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pasted-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10294" y="4213721"/>
            <a:ext cx="203201" cy="203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pasted-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767317" y="3558877"/>
            <a:ext cx="863601" cy="215901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952500" y="6680200"/>
            <a:ext cx="203200" cy="215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1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1" name="Shape 71"/>
          <p:cNvSpPr/>
          <p:nvPr/>
        </p:nvSpPr>
        <p:spPr>
          <a:xfrm>
            <a:off x="5257800" y="8775700"/>
            <a:ext cx="203200" cy="215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1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Charging: </a:t>
            </a:r>
            <a:br>
              <a:rPr sz="6719"/>
            </a:br>
            <a:r>
              <a:rPr sz="6719"/>
              <a:t>Setting up the equations </a:t>
            </a:r>
          </a:p>
        </p:txBody>
      </p:sp>
      <p:pic>
        <p:nvPicPr>
          <p:cNvPr id="74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8826" y="4196746"/>
            <a:ext cx="5585458" cy="3615097"/>
          </a:xfrm>
          <a:prstGeom prst="rect">
            <a:avLst/>
          </a:prstGeom>
          <a:ln w="12700">
            <a:miter lim="400000"/>
          </a:ln>
        </p:spPr>
      </p:pic>
      <p:pic>
        <p:nvPicPr>
          <p:cNvPr id="75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7685" y="6140896"/>
            <a:ext cx="406401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69320" y="3808858"/>
            <a:ext cx="215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94214" y="5101778"/>
            <a:ext cx="3302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928967" y="5941268"/>
            <a:ext cx="42291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7707453" y="5095031"/>
            <a:ext cx="467212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Kirchhoff Voltage Law:</a:t>
            </a:r>
          </a:p>
        </p:txBody>
      </p:sp>
      <p:pic>
        <p:nvPicPr>
          <p:cNvPr id="80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91211" y="3999656"/>
            <a:ext cx="3429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pasted-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208736" y="5875883"/>
            <a:ext cx="342901" cy="355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4" name="Group 84"/>
          <p:cNvGrpSpPr/>
          <p:nvPr/>
        </p:nvGrpSpPr>
        <p:grpSpPr>
          <a:xfrm>
            <a:off x="9092703" y="5881017"/>
            <a:ext cx="1786931" cy="565002"/>
            <a:chOff x="-38100" y="-38100"/>
            <a:chExt cx="1786929" cy="565001"/>
          </a:xfrm>
        </p:grpSpPr>
        <p:pic>
          <p:nvPicPr>
            <p:cNvPr id="82" name="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-38100" y="-38100"/>
              <a:ext cx="555030" cy="565002"/>
            </a:xfrm>
            <a:prstGeom prst="rect">
              <a:avLst/>
            </a:prstGeom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</p:pic>
        <p:pic>
          <p:nvPicPr>
            <p:cNvPr id="83" name="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93800" y="-38100"/>
              <a:ext cx="555030" cy="565002"/>
            </a:xfrm>
            <a:prstGeom prst="rect">
              <a:avLst/>
            </a:prstGeom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</p:pic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" grpId="1"/>
      <p:bldP build="whole" bldLvl="1" animBg="1" rev="0" advAuto="0" spid="78" grpId="2"/>
      <p:bldP build="whole" bldLvl="1" animBg="1" rev="0" advAuto="0" spid="84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Aside: Does current really flow through a capacitor? 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xfrm>
            <a:off x="6869707" y="3340100"/>
            <a:ext cx="5182593" cy="5549900"/>
          </a:xfrm>
          <a:prstGeom prst="rect">
            <a:avLst/>
          </a:prstGeom>
        </p:spPr>
        <p:txBody>
          <a:bodyPr anchor="t"/>
          <a:lstStyle/>
          <a:p>
            <a:pPr lvl="0">
              <a:defRPr sz="1800"/>
            </a:pPr>
            <a:r>
              <a:rPr sz="3600"/>
              <a:t>Current through 3 surface</a:t>
            </a:r>
            <a:endParaRPr sz="3600"/>
          </a:p>
          <a:p>
            <a:pPr lvl="0">
              <a:defRPr sz="1800"/>
            </a:pPr>
            <a:r>
              <a:rPr sz="3600"/>
              <a:t>The current through the gap is always 0!</a:t>
            </a:r>
            <a:endParaRPr sz="3600"/>
          </a:p>
          <a:p>
            <a:pPr lvl="0">
              <a:defRPr sz="1800"/>
            </a:pPr>
            <a:r>
              <a:rPr sz="3600"/>
              <a:t>“Current through the capacitor” </a:t>
            </a:r>
            <a:br>
              <a:rPr sz="3600"/>
            </a:br>
            <a:r>
              <a:rPr sz="3600"/>
              <a:t>= change in Q on plates</a:t>
            </a:r>
          </a:p>
        </p:txBody>
      </p:sp>
      <p:pic>
        <p:nvPicPr>
          <p:cNvPr id="88" name="Screen Shot 2015-02-07 at 10.00.25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59300" y="2996798"/>
            <a:ext cx="2089740" cy="142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Screen Shot 2015-02-07 at 10.00.25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45000" y="7060798"/>
            <a:ext cx="2089740" cy="142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99" y="5565278"/>
            <a:ext cx="1562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pasted-image.pdf"/>
          <p:cNvPicPr/>
          <p:nvPr/>
        </p:nvPicPr>
        <p:blipFill>
          <a:blip r:embed="rId4">
            <a:extLst/>
          </a:blip>
          <a:srcRect l="0" t="0" r="37153" b="0"/>
          <a:stretch>
            <a:fillRect/>
          </a:stretch>
        </p:blipFill>
        <p:spPr>
          <a:xfrm>
            <a:off x="822827" y="3025361"/>
            <a:ext cx="3513002" cy="55497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Aside: Does current really flow through a capacitor? 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6869707" y="3340100"/>
            <a:ext cx="5182593" cy="5549900"/>
          </a:xfrm>
          <a:prstGeom prst="rect">
            <a:avLst/>
          </a:prstGeom>
        </p:spPr>
        <p:txBody>
          <a:bodyPr anchor="t"/>
          <a:lstStyle/>
          <a:p>
            <a:pPr lvl="0">
              <a:defRPr sz="1800"/>
            </a:pPr>
            <a:r>
              <a:rPr sz="3600"/>
              <a:t>“Current through the capacitor” </a:t>
            </a:r>
            <a:br>
              <a:rPr sz="3600"/>
            </a:br>
            <a:r>
              <a:rPr sz="3600"/>
              <a:t>= change in Q on plates</a:t>
            </a:r>
          </a:p>
        </p:txBody>
      </p:sp>
      <p:pic>
        <p:nvPicPr>
          <p:cNvPr id="95" name="Screen Shot 2015-02-07 at 10.00.25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59300" y="2996798"/>
            <a:ext cx="2089740" cy="142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Screen Shot 2015-02-07 at 10.00.25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45000" y="7060798"/>
            <a:ext cx="2089740" cy="142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99" y="5565278"/>
            <a:ext cx="1562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pasted-image.pdf"/>
          <p:cNvPicPr/>
          <p:nvPr/>
        </p:nvPicPr>
        <p:blipFill>
          <a:blip r:embed="rId4">
            <a:extLst/>
          </a:blip>
          <a:srcRect l="0" t="0" r="37153" b="0"/>
          <a:stretch>
            <a:fillRect/>
          </a:stretch>
        </p:blipFill>
        <p:spPr>
          <a:xfrm>
            <a:off x="822827" y="3025361"/>
            <a:ext cx="3513002" cy="5549736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76356" y="6332239"/>
            <a:ext cx="2563691" cy="16294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Charging: </a:t>
            </a:r>
            <a:br>
              <a:rPr sz="6719"/>
            </a:br>
            <a:r>
              <a:rPr sz="6719"/>
              <a:t>Setting up the equations </a:t>
            </a:r>
          </a:p>
        </p:txBody>
      </p:sp>
      <p:pic>
        <p:nvPicPr>
          <p:cNvPr id="102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8826" y="4196746"/>
            <a:ext cx="5585458" cy="36150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7685" y="6140896"/>
            <a:ext cx="406401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69320" y="3808858"/>
            <a:ext cx="215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94214" y="5101778"/>
            <a:ext cx="3302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/>
        </p:nvSpPr>
        <p:spPr>
          <a:xfrm>
            <a:off x="7669353" y="3532931"/>
            <a:ext cx="467212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Kirchhoff Voltage Law:</a:t>
            </a:r>
          </a:p>
        </p:txBody>
      </p:sp>
      <p:pic>
        <p:nvPicPr>
          <p:cNvPr id="107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91211" y="3999656"/>
            <a:ext cx="3429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08736" y="5875883"/>
            <a:ext cx="3429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pasted-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649567" y="4299396"/>
            <a:ext cx="4711701" cy="952501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8766633" y="5577631"/>
            <a:ext cx="247756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Initial State:</a:t>
            </a:r>
          </a:p>
        </p:txBody>
      </p:sp>
      <p:pic>
        <p:nvPicPr>
          <p:cNvPr id="111" name="pasted-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209087" y="6504136"/>
            <a:ext cx="1168401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6" grpId="1"/>
      <p:bldP build="whole" bldLvl="1" animBg="1" rev="0" advAuto="0" spid="110" grpId="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